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9" r:id="rId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938E4-256D-DC4E-ADE1-B29A5F4FCBD2}" v="3" dt="2022-12-02T22:47:13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62535" autoAdjust="0"/>
  </p:normalViewPr>
  <p:slideViewPr>
    <p:cSldViewPr snapToGrid="0" snapToObjects="1">
      <p:cViewPr varScale="1">
        <p:scale>
          <a:sx n="99" d="100"/>
          <a:sy n="99" d="100"/>
        </p:scale>
        <p:origin x="192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 Valdez Rivas" userId="765d2531-878a-4e04-9448-3c09492ed23e" providerId="ADAL" clId="{77A938E4-256D-DC4E-ADE1-B29A5F4FCBD2}"/>
    <pc:docChg chg="undo custSel delSld modSld">
      <pc:chgData name="Tani Valdez Rivas" userId="765d2531-878a-4e04-9448-3c09492ed23e" providerId="ADAL" clId="{77A938E4-256D-DC4E-ADE1-B29A5F4FCBD2}" dt="2022-12-03T02:53:13.151" v="114" actId="20577"/>
      <pc:docMkLst>
        <pc:docMk/>
      </pc:docMkLst>
      <pc:sldChg chg="addSp modSp mod">
        <pc:chgData name="Tani Valdez Rivas" userId="765d2531-878a-4e04-9448-3c09492ed23e" providerId="ADAL" clId="{77A938E4-256D-DC4E-ADE1-B29A5F4FCBD2}" dt="2022-12-02T22:47:26.138" v="88" actId="1076"/>
        <pc:sldMkLst>
          <pc:docMk/>
          <pc:sldMk cId="1694342269" sldId="258"/>
        </pc:sldMkLst>
        <pc:spChg chg="mod">
          <ac:chgData name="Tani Valdez Rivas" userId="765d2531-878a-4e04-9448-3c09492ed23e" providerId="ADAL" clId="{77A938E4-256D-DC4E-ADE1-B29A5F4FCBD2}" dt="2022-12-02T22:47:10.797" v="84" actId="14100"/>
          <ac:spMkLst>
            <pc:docMk/>
            <pc:sldMk cId="1694342269" sldId="258"/>
            <ac:spMk id="3" creationId="{069749AB-A4A0-0305-BD47-EBDEB2EBAF29}"/>
          </ac:spMkLst>
        </pc:spChg>
        <pc:picChg chg="add mod">
          <ac:chgData name="Tani Valdez Rivas" userId="765d2531-878a-4e04-9448-3c09492ed23e" providerId="ADAL" clId="{77A938E4-256D-DC4E-ADE1-B29A5F4FCBD2}" dt="2022-12-02T22:47:26.138" v="88" actId="1076"/>
          <ac:picMkLst>
            <pc:docMk/>
            <pc:sldMk cId="1694342269" sldId="258"/>
            <ac:picMk id="4" creationId="{9799E106-6806-14A0-D4D4-12CBF5F4FDE2}"/>
          </ac:picMkLst>
        </pc:picChg>
      </pc:sldChg>
      <pc:sldChg chg="delSp modSp mod">
        <pc:chgData name="Tani Valdez Rivas" userId="765d2531-878a-4e04-9448-3c09492ed23e" providerId="ADAL" clId="{77A938E4-256D-DC4E-ADE1-B29A5F4FCBD2}" dt="2022-12-02T22:41:52.952" v="39" actId="21"/>
        <pc:sldMkLst>
          <pc:docMk/>
          <pc:sldMk cId="1661730895" sldId="260"/>
        </pc:sldMkLst>
        <pc:spChg chg="del mod">
          <ac:chgData name="Tani Valdez Rivas" userId="765d2531-878a-4e04-9448-3c09492ed23e" providerId="ADAL" clId="{77A938E4-256D-DC4E-ADE1-B29A5F4FCBD2}" dt="2022-12-02T22:41:52.952" v="39" actId="21"/>
          <ac:spMkLst>
            <pc:docMk/>
            <pc:sldMk cId="1661730895" sldId="260"/>
            <ac:spMk id="3" creationId="{3E418053-1858-732F-E697-D5C1664F7988}"/>
          </ac:spMkLst>
        </pc:spChg>
      </pc:sldChg>
      <pc:sldChg chg="modSp mod">
        <pc:chgData name="Tani Valdez Rivas" userId="765d2531-878a-4e04-9448-3c09492ed23e" providerId="ADAL" clId="{77A938E4-256D-DC4E-ADE1-B29A5F4FCBD2}" dt="2022-12-02T22:41:58.599" v="40" actId="20577"/>
        <pc:sldMkLst>
          <pc:docMk/>
          <pc:sldMk cId="2059827776" sldId="261"/>
        </pc:sldMkLst>
        <pc:spChg chg="mod">
          <ac:chgData name="Tani Valdez Rivas" userId="765d2531-878a-4e04-9448-3c09492ed23e" providerId="ADAL" clId="{77A938E4-256D-DC4E-ADE1-B29A5F4FCBD2}" dt="2022-12-02T22:41:58.599" v="40" actId="20577"/>
          <ac:spMkLst>
            <pc:docMk/>
            <pc:sldMk cId="2059827776" sldId="261"/>
            <ac:spMk id="2" creationId="{5CAA26E2-F481-BB99-B7E1-7D3FF44033F0}"/>
          </ac:spMkLst>
        </pc:spChg>
      </pc:sldChg>
      <pc:sldChg chg="modSp mod">
        <pc:chgData name="Tani Valdez Rivas" userId="765d2531-878a-4e04-9448-3c09492ed23e" providerId="ADAL" clId="{77A938E4-256D-DC4E-ADE1-B29A5F4FCBD2}" dt="2022-12-02T22:42:12.097" v="48" actId="20577"/>
        <pc:sldMkLst>
          <pc:docMk/>
          <pc:sldMk cId="2455792104" sldId="262"/>
        </pc:sldMkLst>
        <pc:spChg chg="mod">
          <ac:chgData name="Tani Valdez Rivas" userId="765d2531-878a-4e04-9448-3c09492ed23e" providerId="ADAL" clId="{77A938E4-256D-DC4E-ADE1-B29A5F4FCBD2}" dt="2022-12-02T22:42:12.097" v="48" actId="20577"/>
          <ac:spMkLst>
            <pc:docMk/>
            <pc:sldMk cId="2455792104" sldId="262"/>
            <ac:spMk id="2" creationId="{BFB0D055-8F47-6FAA-65C0-454967093B93}"/>
          </ac:spMkLst>
        </pc:spChg>
      </pc:sldChg>
      <pc:sldChg chg="addSp delSp modSp mod modClrScheme chgLayout">
        <pc:chgData name="Tani Valdez Rivas" userId="765d2531-878a-4e04-9448-3c09492ed23e" providerId="ADAL" clId="{77A938E4-256D-DC4E-ADE1-B29A5F4FCBD2}" dt="2022-12-02T22:59:18.479" v="100" actId="20577"/>
        <pc:sldMkLst>
          <pc:docMk/>
          <pc:sldMk cId="2511502700" sldId="263"/>
        </pc:sldMkLst>
        <pc:spChg chg="mod">
          <ac:chgData name="Tani Valdez Rivas" userId="765d2531-878a-4e04-9448-3c09492ed23e" providerId="ADAL" clId="{77A938E4-256D-DC4E-ADE1-B29A5F4FCBD2}" dt="2022-12-02T22:59:18.479" v="100" actId="20577"/>
          <ac:spMkLst>
            <pc:docMk/>
            <pc:sldMk cId="2511502700" sldId="263"/>
            <ac:spMk id="2" creationId="{B2E9A212-222F-5CF3-4FE2-B14151F73954}"/>
          </ac:spMkLst>
        </pc:spChg>
        <pc:spChg chg="mod ord">
          <ac:chgData name="Tani Valdez Rivas" userId="765d2531-878a-4e04-9448-3c09492ed23e" providerId="ADAL" clId="{77A938E4-256D-DC4E-ADE1-B29A5F4FCBD2}" dt="2022-12-02T22:44:20.279" v="75" actId="20577"/>
          <ac:spMkLst>
            <pc:docMk/>
            <pc:sldMk cId="2511502700" sldId="263"/>
            <ac:spMk id="3" creationId="{AF5E18C2-DC3C-4E9F-CF31-C3E6800DB2F5}"/>
          </ac:spMkLst>
        </pc:spChg>
        <pc:picChg chg="add del mod">
          <ac:chgData name="Tani Valdez Rivas" userId="765d2531-878a-4e04-9448-3c09492ed23e" providerId="ADAL" clId="{77A938E4-256D-DC4E-ADE1-B29A5F4FCBD2}" dt="2022-12-02T22:43:25.338" v="59" actId="21"/>
          <ac:picMkLst>
            <pc:docMk/>
            <pc:sldMk cId="2511502700" sldId="263"/>
            <ac:picMk id="4" creationId="{B574C62E-8BC6-FF0E-A025-04D6B3117937}"/>
          </ac:picMkLst>
        </pc:picChg>
        <pc:picChg chg="add mod">
          <ac:chgData name="Tani Valdez Rivas" userId="765d2531-878a-4e04-9448-3c09492ed23e" providerId="ADAL" clId="{77A938E4-256D-DC4E-ADE1-B29A5F4FCBD2}" dt="2022-12-02T22:43:51.118" v="64" actId="962"/>
          <ac:picMkLst>
            <pc:docMk/>
            <pc:sldMk cId="2511502700" sldId="263"/>
            <ac:picMk id="5" creationId="{DCB04D1B-D159-753D-E927-75EB90A99D00}"/>
          </ac:picMkLst>
        </pc:picChg>
      </pc:sldChg>
      <pc:sldChg chg="modSp mod">
        <pc:chgData name="Tani Valdez Rivas" userId="765d2531-878a-4e04-9448-3c09492ed23e" providerId="ADAL" clId="{77A938E4-256D-DC4E-ADE1-B29A5F4FCBD2}" dt="2022-12-03T02:53:13.151" v="114" actId="20577"/>
        <pc:sldMkLst>
          <pc:docMk/>
          <pc:sldMk cId="1651478779" sldId="266"/>
        </pc:sldMkLst>
        <pc:spChg chg="mod">
          <ac:chgData name="Tani Valdez Rivas" userId="765d2531-878a-4e04-9448-3c09492ed23e" providerId="ADAL" clId="{77A938E4-256D-DC4E-ADE1-B29A5F4FCBD2}" dt="2022-12-03T02:53:13.151" v="114" actId="20577"/>
          <ac:spMkLst>
            <pc:docMk/>
            <pc:sldMk cId="1651478779" sldId="266"/>
            <ac:spMk id="3" creationId="{D5BCBF41-3500-D914-DECD-26319F2CE613}"/>
          </ac:spMkLst>
        </pc:spChg>
      </pc:sldChg>
      <pc:sldChg chg="del">
        <pc:chgData name="Tani Valdez Rivas" userId="765d2531-878a-4e04-9448-3c09492ed23e" providerId="ADAL" clId="{77A938E4-256D-DC4E-ADE1-B29A5F4FCBD2}" dt="2022-12-02T22:44:50.561" v="76" actId="2696"/>
        <pc:sldMkLst>
          <pc:docMk/>
          <pc:sldMk cId="707733088" sldId="267"/>
        </pc:sldMkLst>
      </pc:sldChg>
      <pc:sldChg chg="del">
        <pc:chgData name="Tani Valdez Rivas" userId="765d2531-878a-4e04-9448-3c09492ed23e" providerId="ADAL" clId="{77A938E4-256D-DC4E-ADE1-B29A5F4FCBD2}" dt="2022-12-02T22:44:56.223" v="77" actId="2696"/>
        <pc:sldMkLst>
          <pc:docMk/>
          <pc:sldMk cId="2537947917" sldId="268"/>
        </pc:sldMkLst>
      </pc:sldChg>
      <pc:sldChg chg="del">
        <pc:chgData name="Tani Valdez Rivas" userId="765d2531-878a-4e04-9448-3c09492ed23e" providerId="ADAL" clId="{77A938E4-256D-DC4E-ADE1-B29A5F4FCBD2}" dt="2022-12-02T22:45:50.484" v="79" actId="2696"/>
        <pc:sldMkLst>
          <pc:docMk/>
          <pc:sldMk cId="892874861" sldId="270"/>
        </pc:sldMkLst>
      </pc:sldChg>
      <pc:sldChg chg="del">
        <pc:chgData name="Tani Valdez Rivas" userId="765d2531-878a-4e04-9448-3c09492ed23e" providerId="ADAL" clId="{77A938E4-256D-DC4E-ADE1-B29A5F4FCBD2}" dt="2022-12-02T22:58:54.138" v="89" actId="2696"/>
        <pc:sldMkLst>
          <pc:docMk/>
          <pc:sldMk cId="3987035498" sldId="271"/>
        </pc:sldMkLst>
      </pc:sldChg>
      <pc:sldChg chg="del">
        <pc:chgData name="Tani Valdez Rivas" userId="765d2531-878a-4e04-9448-3c09492ed23e" providerId="ADAL" clId="{77A938E4-256D-DC4E-ADE1-B29A5F4FCBD2}" dt="2022-12-02T22:45:45.531" v="78" actId="2696"/>
        <pc:sldMkLst>
          <pc:docMk/>
          <pc:sldMk cId="281493327" sldId="27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oitncsu-my.sharepoint.com/personal/tvaldez_ncsu_edu/Documents/CRO_RCWTrees_Local_2022070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itncsu-my.sharepoint.com/personal/tvaldez_ncsu_edu/Documents/CRO_RCWTrees_Local_2022070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oitncsu-my.sharepoint.com/personal/tvaldez_ncsu_edu/Documents/CRO_RCWTrees_Local_20220706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oitncsu-my.sharepoint.com/personal/tvaldez_ncsu_edu/Documents/CRO_RCWTrees_Local_2022070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oitncsu-my.sharepoint.com/personal/tvaldez_ncsu_edu/Documents/CRO_RCWTrees_Local_2022070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oitncsu-my.sharepoint.com/personal/tvaldez_ncsu_edu/Documents/CRO_RCWTrees_Local_2022070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[CRO_RCWTrees_Local_20220706.xlsx]Sheet1!PivotTable1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Cavity status of cavity trees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3262256423312551E-2"/>
              <c:y val="-8.33990187788717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3262256423312551E-2"/>
              <c:y val="-8.33990187788717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3262256423312551E-2"/>
              <c:y val="-8.33990187788717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17-4344-86F6-893B19C565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7-4344-86F6-893B19C565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7-4344-86F6-893B19C565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17-4344-86F6-893B19C565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17-4344-86F6-893B19C5655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17-4344-86F6-893B19C5655E}"/>
              </c:ext>
            </c:extLst>
          </c:dPt>
          <c:dLbls>
            <c:dLbl>
              <c:idx val="2"/>
              <c:layout>
                <c:manualLayout>
                  <c:x val="4.3262256423312551E-2"/>
                  <c:y val="-8.33990187788717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17-4344-86F6-893B19C56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6"/>
                <c:pt idx="0">
                  <c:v>Active</c:v>
                </c:pt>
                <c:pt idx="1">
                  <c:v>Inactive</c:v>
                </c:pt>
                <c:pt idx="2">
                  <c:v>Non Extant</c:v>
                </c:pt>
                <c:pt idx="3">
                  <c:v>Unknown</c:v>
                </c:pt>
                <c:pt idx="4">
                  <c:v>Unsuitable</c:v>
                </c:pt>
                <c:pt idx="5">
                  <c:v>NA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231</c:v>
                </c:pt>
                <c:pt idx="1">
                  <c:v>800</c:v>
                </c:pt>
                <c:pt idx="2">
                  <c:v>51</c:v>
                </c:pt>
                <c:pt idx="3">
                  <c:v>104</c:v>
                </c:pt>
                <c:pt idx="4">
                  <c:v>165</c:v>
                </c:pt>
                <c:pt idx="5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817-4344-86F6-893B19C56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[CRO_RCWTrees_Local_20220706.xlsx]Sheet1!PivotTable3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Cavity type of cavity trees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Sheet1!$G$2:$G$10</c:f>
              <c:strCache>
                <c:ptCount val="8"/>
                <c:pt idx="0">
                  <c:v>Insert</c:v>
                </c:pt>
                <c:pt idx="1">
                  <c:v>Drilled Cavity</c:v>
                </c:pt>
                <c:pt idx="2">
                  <c:v>Natural Cavity</c:v>
                </c:pt>
                <c:pt idx="3">
                  <c:v>Drilled Start</c:v>
                </c:pt>
                <c:pt idx="4">
                  <c:v>Natural Start</c:v>
                </c:pt>
                <c:pt idx="5">
                  <c:v>Unkown</c:v>
                </c:pt>
                <c:pt idx="6">
                  <c:v>NA</c:v>
                </c:pt>
                <c:pt idx="7">
                  <c:v>No data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8"/>
                <c:pt idx="0">
                  <c:v>132</c:v>
                </c:pt>
                <c:pt idx="1">
                  <c:v>84</c:v>
                </c:pt>
                <c:pt idx="2">
                  <c:v>353</c:v>
                </c:pt>
                <c:pt idx="3">
                  <c:v>2</c:v>
                </c:pt>
                <c:pt idx="4">
                  <c:v>81</c:v>
                </c:pt>
                <c:pt idx="5">
                  <c:v>59</c:v>
                </c:pt>
                <c:pt idx="6">
                  <c:v>44</c:v>
                </c:pt>
                <c:pt idx="7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A-D544-9AAA-4FFA1C487F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450512"/>
        <c:axId val="485809696"/>
      </c:barChart>
      <c:catAx>
        <c:axId val="487450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Cavity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809696"/>
        <c:crosses val="autoZero"/>
        <c:auto val="1"/>
        <c:lblAlgn val="ctr"/>
        <c:lblOffset val="100"/>
        <c:noMultiLvlLbl val="0"/>
      </c:catAx>
      <c:valAx>
        <c:axId val="48580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50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400" b="0" baseline="0">
                <a:solidFill>
                  <a:schemeClr val="tx1"/>
                </a:solidFill>
              </a:rPr>
              <a:t>Cavity height of the cavity trees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Sheet1!$K$35:$K$52</c:f>
              <c:numCache>
                <c:formatCode>General</c:formatCode>
                <c:ptCount val="1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</c:numCache>
            </c:numRef>
          </c:cat>
          <c:val>
            <c:numRef>
              <c:f>Sheet1!$L$35:$L$52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25</c:v>
                </c:pt>
                <c:pt idx="3">
                  <c:v>83</c:v>
                </c:pt>
                <c:pt idx="4">
                  <c:v>151</c:v>
                </c:pt>
                <c:pt idx="5">
                  <c:v>163</c:v>
                </c:pt>
                <c:pt idx="6">
                  <c:v>86</c:v>
                </c:pt>
                <c:pt idx="7">
                  <c:v>51</c:v>
                </c:pt>
                <c:pt idx="8">
                  <c:v>28</c:v>
                </c:pt>
                <c:pt idx="9">
                  <c:v>18</c:v>
                </c:pt>
                <c:pt idx="10">
                  <c:v>8</c:v>
                </c:pt>
                <c:pt idx="11">
                  <c:v>5</c:v>
                </c:pt>
                <c:pt idx="12">
                  <c:v>2</c:v>
                </c:pt>
                <c:pt idx="13">
                  <c:v>6</c:v>
                </c:pt>
                <c:pt idx="14">
                  <c:v>1</c:v>
                </c:pt>
                <c:pt idx="15">
                  <c:v>1</c:v>
                </c:pt>
                <c:pt idx="16">
                  <c:v>2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1-AA47-BCC5-547C747C5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207248"/>
        <c:axId val="565877360"/>
      </c:barChart>
      <c:catAx>
        <c:axId val="612072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i="0" baseline="0"/>
                  <a:t>Height (ft)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65877360"/>
        <c:crosses val="autoZero"/>
        <c:auto val="1"/>
        <c:lblAlgn val="ctr"/>
        <c:lblOffset val="100"/>
        <c:noMultiLvlLbl val="0"/>
      </c:catAx>
      <c:valAx>
        <c:axId val="56587736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61207248"/>
        <c:crosses val="autoZero"/>
        <c:crossBetween val="between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/>
              <a:t>Tree diameter at breast height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Sheet1!$W$31:$W$41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14</c:v>
                </c:pt>
                <c:pt idx="3">
                  <c:v>16</c:v>
                </c:pt>
                <c:pt idx="4">
                  <c:v>18</c:v>
                </c:pt>
                <c:pt idx="5">
                  <c:v>20</c:v>
                </c:pt>
                <c:pt idx="6">
                  <c:v>22</c:v>
                </c:pt>
                <c:pt idx="7">
                  <c:v>24</c:v>
                </c:pt>
                <c:pt idx="8">
                  <c:v>26</c:v>
                </c:pt>
                <c:pt idx="9">
                  <c:v>28</c:v>
                </c:pt>
                <c:pt idx="10">
                  <c:v>30</c:v>
                </c:pt>
              </c:numCache>
            </c:numRef>
          </c:cat>
          <c:val>
            <c:numRef>
              <c:f>Sheet1!$X$31:$X$41</c:f>
              <c:numCache>
                <c:formatCode>General</c:formatCode>
                <c:ptCount val="11"/>
                <c:pt idx="0">
                  <c:v>4</c:v>
                </c:pt>
                <c:pt idx="1">
                  <c:v>24</c:v>
                </c:pt>
                <c:pt idx="2">
                  <c:v>79</c:v>
                </c:pt>
                <c:pt idx="3">
                  <c:v>131</c:v>
                </c:pt>
                <c:pt idx="4">
                  <c:v>147</c:v>
                </c:pt>
                <c:pt idx="5">
                  <c:v>128</c:v>
                </c:pt>
                <c:pt idx="6">
                  <c:v>80</c:v>
                </c:pt>
                <c:pt idx="7">
                  <c:v>21</c:v>
                </c:pt>
                <c:pt idx="8">
                  <c:v>8</c:v>
                </c:pt>
                <c:pt idx="9">
                  <c:v>7</c:v>
                </c:pt>
                <c:pt idx="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E5-F74A-9F43-84F85229B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446720"/>
        <c:axId val="218626544"/>
      </c:barChart>
      <c:catAx>
        <c:axId val="218446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Diameter (inches)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8626544"/>
        <c:crosses val="autoZero"/>
        <c:auto val="1"/>
        <c:lblAlgn val="ctr"/>
        <c:lblOffset val="100"/>
        <c:noMultiLvlLbl val="0"/>
      </c:catAx>
      <c:valAx>
        <c:axId val="2186265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8446720"/>
        <c:crosses val="autoZero"/>
        <c:crossBetween val="between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[CRO_RCWTrees_Local_20220706.xlsx]Sheet1!PivotTable6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Type of cavity tree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040235729832785"/>
          <c:y val="0.18684992417073362"/>
          <c:w val="0.8551954549977564"/>
          <c:h val="0.58132301985606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Sheet1!$M$2:$M$5</c:f>
              <c:strCache>
                <c:ptCount val="3"/>
                <c:pt idx="0">
                  <c:v>Longleaf Pine</c:v>
                </c:pt>
                <c:pt idx="1">
                  <c:v>Pond Pine</c:v>
                </c:pt>
                <c:pt idx="2">
                  <c:v>Loblolly Pine</c:v>
                </c:pt>
              </c:strCache>
            </c:strRef>
          </c:cat>
          <c:val>
            <c:numRef>
              <c:f>Sheet1!$N$2:$N$5</c:f>
              <c:numCache>
                <c:formatCode>General</c:formatCode>
                <c:ptCount val="3"/>
                <c:pt idx="0">
                  <c:v>581</c:v>
                </c:pt>
                <c:pt idx="1">
                  <c:v>9</c:v>
                </c:pt>
                <c:pt idx="2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6-8341-9763-7D5359273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9633200"/>
        <c:axId val="409021344"/>
      </c:barChart>
      <c:catAx>
        <c:axId val="479633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>
                    <a:solidFill>
                      <a:schemeClr val="tx1"/>
                    </a:solidFill>
                  </a:rPr>
                  <a:t>Cavity tree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021344"/>
        <c:crosses val="autoZero"/>
        <c:auto val="1"/>
        <c:lblAlgn val="ctr"/>
        <c:lblOffset val="100"/>
        <c:noMultiLvlLbl val="0"/>
      </c:catAx>
      <c:valAx>
        <c:axId val="4090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>
                    <a:solidFill>
                      <a:schemeClr val="tx1"/>
                    </a:solidFill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3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/>
              <a:t>Cavity aspect for cavity trees</a:t>
            </a:r>
          </a:p>
        </c:rich>
      </c:tx>
      <c:overlay val="0"/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v>Frequency</c:v>
          </c:tx>
          <c:cat>
            <c:numRef>
              <c:f>'Transformed Data'!$F$6:$F$43</c:f>
              <c:numCache>
                <c:formatCode>General</c:formatCode>
                <c:ptCount val="38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</c:numCache>
            </c:numRef>
          </c:cat>
          <c:val>
            <c:numRef>
              <c:f>'Transformed Data'!$G$6:$G$43</c:f>
              <c:numCache>
                <c:formatCode>General</c:formatCode>
                <c:ptCount val="38"/>
                <c:pt idx="0">
                  <c:v>19</c:v>
                </c:pt>
                <c:pt idx="1">
                  <c:v>8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8</c:v>
                </c:pt>
                <c:pt idx="7">
                  <c:v>1</c:v>
                </c:pt>
                <c:pt idx="8">
                  <c:v>4</c:v>
                </c:pt>
                <c:pt idx="9">
                  <c:v>5</c:v>
                </c:pt>
                <c:pt idx="10">
                  <c:v>11</c:v>
                </c:pt>
                <c:pt idx="11">
                  <c:v>4</c:v>
                </c:pt>
                <c:pt idx="12">
                  <c:v>4</c:v>
                </c:pt>
                <c:pt idx="13">
                  <c:v>10</c:v>
                </c:pt>
                <c:pt idx="14">
                  <c:v>10</c:v>
                </c:pt>
                <c:pt idx="15">
                  <c:v>14</c:v>
                </c:pt>
                <c:pt idx="16">
                  <c:v>18</c:v>
                </c:pt>
                <c:pt idx="17">
                  <c:v>18</c:v>
                </c:pt>
                <c:pt idx="18">
                  <c:v>16</c:v>
                </c:pt>
                <c:pt idx="19">
                  <c:v>29</c:v>
                </c:pt>
                <c:pt idx="20">
                  <c:v>21</c:v>
                </c:pt>
                <c:pt idx="21">
                  <c:v>22</c:v>
                </c:pt>
                <c:pt idx="22">
                  <c:v>33</c:v>
                </c:pt>
                <c:pt idx="23">
                  <c:v>33</c:v>
                </c:pt>
                <c:pt idx="24">
                  <c:v>39</c:v>
                </c:pt>
                <c:pt idx="25">
                  <c:v>32</c:v>
                </c:pt>
                <c:pt idx="26">
                  <c:v>25</c:v>
                </c:pt>
                <c:pt idx="27">
                  <c:v>48</c:v>
                </c:pt>
                <c:pt idx="28">
                  <c:v>37</c:v>
                </c:pt>
                <c:pt idx="29">
                  <c:v>40</c:v>
                </c:pt>
                <c:pt idx="30">
                  <c:v>35</c:v>
                </c:pt>
                <c:pt idx="31">
                  <c:v>20</c:v>
                </c:pt>
                <c:pt idx="32">
                  <c:v>22</c:v>
                </c:pt>
                <c:pt idx="33">
                  <c:v>20</c:v>
                </c:pt>
                <c:pt idx="34">
                  <c:v>21</c:v>
                </c:pt>
                <c:pt idx="35">
                  <c:v>14</c:v>
                </c:pt>
                <c:pt idx="3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4-1549-8F7C-982304868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3623487"/>
        <c:axId val="493781008"/>
      </c:radarChart>
      <c:catAx>
        <c:axId val="2013623487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Bin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</a:ln>
          <a:effectLst/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781008"/>
        <c:crosses val="autoZero"/>
        <c:auto val="1"/>
        <c:lblAlgn val="ctr"/>
        <c:lblOffset val="100"/>
        <c:noMultiLvlLbl val="0"/>
      </c:catAx>
      <c:valAx>
        <c:axId val="49378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</a:ln>
          <a:effectLst/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623487"/>
        <c:crosses val="autoZero"/>
        <c:crossBetween val="between"/>
        <c:majorUnit val="10"/>
      </c:val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E8766-3324-8B47-83D6-5DA9B3806FF3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56811-0C5C-0548-9433-C560A3AA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01625" rtl="0"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-US" sz="1200" dirty="0"/>
              <a:t>Clutch Size: 2-5 eggs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200" dirty="0"/>
              <a:t>Incubation Period: 10-11 days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200" dirty="0"/>
              <a:t>Nestling Period: 26-29 days</a:t>
            </a:r>
          </a:p>
          <a:p>
            <a:endParaRPr lang="en-US" dirty="0"/>
          </a:p>
          <a:p>
            <a:r>
              <a:rPr lang="en-US" dirty="0"/>
              <a:t>Resin is hypothesized to deter predators </a:t>
            </a:r>
          </a:p>
          <a:p>
            <a:r>
              <a:rPr lang="en-US" dirty="0"/>
              <a:t>Why is this important: they are keystone and indicator species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Highly territorial and non-migratory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Population is 3% of what it used to be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term: cooperative breeding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Foraging habitat generally consists of mature pines with an open canopy, low densities of small pines, a sparse hardwood and/or pine midstory, few or no overstory hardwoods, and abundant native bunchgrass and forb groundcovers.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3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1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4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 of decline: agriculture and timber harvest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Foraging habitat generally consists of mature pines with an open canopy, low densities of small pines, a sparse hardwood and/or pine midstory, few or no overstory hardwoods, and abundant native bunchgrass and forb groundcovers.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 compare reference that was in recovery plan and species assessment to what was measured in the field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Preferred cavity heights generally range from 20 to 50 ft</a:t>
            </a:r>
            <a:endParaRPr lang="en-US" sz="1400" kern="12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  <a:p>
            <a:r>
              <a:rPr lang="en-US" dirty="0"/>
              <a:t>My data:</a:t>
            </a:r>
          </a:p>
          <a:p>
            <a:r>
              <a:rPr lang="en-US" dirty="0"/>
              <a:t>avg height – 23.8 ft</a:t>
            </a:r>
          </a:p>
          <a:p>
            <a:r>
              <a:rPr lang="en-US" dirty="0"/>
              <a:t>SD – 10.8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Reported sizes below which trees are avoided (that is, used less than their availability): 5 inches to 10 inches in NC costal plain and sandhills</a:t>
            </a:r>
          </a:p>
          <a:p>
            <a:r>
              <a:rPr lang="en-US" dirty="0"/>
              <a:t>Reported sizes above which trees are selected (used more than their availability): 10 inches in costal NC, 12 inches in NC sandhills</a:t>
            </a:r>
          </a:p>
          <a:p>
            <a:r>
              <a:rPr lang="en-US" dirty="0"/>
              <a:t>Use tree diameter to determine age as many RCW prefer trees older than 60 years because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need sufficient heartwood diameter at preferred cavity heights to construct the cavity completely within the heartwood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old pines have a higher frequency of infection by red heart fungus which softens hardwood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8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choose Patsy Pond specially? Accessible and the best example of a pine savannah within the Croatan Forest </a:t>
            </a:r>
          </a:p>
          <a:p>
            <a:endParaRPr lang="en-US" dirty="0"/>
          </a:p>
          <a:p>
            <a:r>
              <a:rPr lang="en-US" dirty="0"/>
              <a:t>Transects are run north-south, because many cavity entrances are oriented in a westerly direction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2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56811-0C5C-0548-9433-C560A3AAE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12/2/22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Assessing habitat and cavity preferences of Red-cockaded Woodpeckers on the Croatan National Forest</a:t>
            </a:r>
            <a:endParaRPr lang="en-US" sz="2800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32094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Tani Valdez Rivas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8AB2-CA8A-D2CA-1E38-655017F3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BF41-3500-D914-DECD-26319F2CE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4"/>
            <a:ext cx="8229600" cy="3257672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Conner, R. N., &amp; Locke, B. A. (1979). Effects of a Prescribed Burn on Cavity Trees of Red-Cockaded Woodpeckers. Wildlife </a:t>
            </a:r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Bulletin (1973-2006), 7(4), 291–293.</a:t>
            </a:r>
          </a:p>
          <a:p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Conner, R. N., Shackelford, C. E., Schaefer, R. R., Saenz, D., &amp; Rudolph, D. C. (2002). Avian Community Response to Southern Pine Ecosystem Restoration for Red-Cockaded Woodpeckers. The Wilson Bulletin, 114(3), 324–332</a:t>
            </a:r>
          </a:p>
          <a:p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James, F.C., Hess, C.A., </a:t>
            </a:r>
            <a:r>
              <a:rPr lang="en-US" sz="2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Kicklighter</a:t>
            </a:r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B.C., &amp; </a:t>
            </a:r>
            <a:r>
              <a:rPr lang="en-US" sz="2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Thum</a:t>
            </a:r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R.A. (2001). Ecosystem Management and the Niche Gestalt of the Red-Cockaded Woodpecker in Longleaf Pine Forest. Ecological Applications, 11, 854-870.</a:t>
            </a:r>
          </a:p>
          <a:p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Rudolph, D. C., Conner, R. N., &amp; Schaefer, R. R. (2002). Red-Cockaded Woodpecker Foraging Behavior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Relation to Midstory Vegetation. The Wilson Bulletin, 114(2), 235–242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U.S. Fish and Wildlife Service. Southeast Region. (2003). Recovery Plan for the Red-cockaded Woodpecker (Picoides borealis). Atlanta, GA: The Region.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U.S. Forest Service: Southern Region. (2002). Revised Land and Resource Management Plan for the Croatan National Forest. Atlanta, GA: The Region.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U.S. Forest Service: Southern Region. (2020). Biennial Monitoring Evaluation Report for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Uwharrie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Croatan National Forests.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Wilson, C. W., Masters, R. E., &amp; </a:t>
            </a:r>
            <a:r>
              <a:rPr lang="en-US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Bukenhofer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 A. (1995). Breeding Bird Response to Pine-Grassland Community Restoration for Red-Cockaded Woodpeckers. The Journal of Wildlife Management, 59(1), 56–67.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3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8AB2-CA8A-D2CA-1E38-655017F3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BF41-3500-D914-DECD-26319F2CE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2327672"/>
          </a:xfrm>
        </p:spPr>
        <p:txBody>
          <a:bodyPr/>
          <a:lstStyle/>
          <a:p>
            <a:r>
              <a:rPr lang="en-US" dirty="0"/>
              <a:t>Special thanks to Kathleen Mahoney, Kelli Applegate, Blake Smith, and Dr. </a:t>
            </a:r>
            <a:r>
              <a:rPr lang="en-US"/>
              <a:t>Carol Price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350;p49">
            <a:extLst>
              <a:ext uri="{FF2B5EF4-FFF2-40B4-BE49-F238E27FC236}">
                <a16:creationId xmlns:a16="http://schemas.microsoft.com/office/drawing/2014/main" id="{7CC91FBC-299C-1067-B53F-4937663055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184" y="2644472"/>
            <a:ext cx="1046050" cy="1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3;p49">
            <a:extLst>
              <a:ext uri="{FF2B5EF4-FFF2-40B4-BE49-F238E27FC236}">
                <a16:creationId xmlns:a16="http://schemas.microsoft.com/office/drawing/2014/main" id="{204F1112-203E-9DA0-A17C-0DAABF5721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83" y="2644472"/>
            <a:ext cx="4073457" cy="1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2;p49">
            <a:extLst>
              <a:ext uri="{FF2B5EF4-FFF2-40B4-BE49-F238E27FC236}">
                <a16:creationId xmlns:a16="http://schemas.microsoft.com/office/drawing/2014/main" id="{6315392B-9D8E-54AE-020C-70387F3A50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162" y="2609140"/>
            <a:ext cx="1627700" cy="1230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47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2A5E-1B98-46F4-95A5-6A59BCC8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00" y="0"/>
            <a:ext cx="3868954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C80526-7338-4498-B043-4D34F774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454" y="0"/>
            <a:ext cx="394825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BB865-7408-44DF-A16F-DD474C74B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713" y="0"/>
            <a:ext cx="3942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8A0C-69E1-8827-FDBE-1620269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4607A-D3BC-BCB0-2D82-D19BFE3A1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4686300" cy="3009900"/>
          </a:xfrm>
        </p:spPr>
        <p:txBody>
          <a:bodyPr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Scientific Name: </a:t>
            </a:r>
            <a:r>
              <a:rPr lang="en" sz="1200" i="1" dirty="0"/>
              <a:t>Dryobates borealis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Habitat Distribution: Southeastern United States, primarily in Longleaf pine savannas  </a:t>
            </a:r>
          </a:p>
          <a:p>
            <a:pPr marL="457200" lvl="0" indent="-301625" rtl="0"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-US" sz="1200" dirty="0"/>
              <a:t>Live in clusters of 1 to 20 or more trees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/>
              <a:t>Breeding: April through June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/>
              <a:t>Lifespan: Possibly 16 years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/>
              <a:t>Diet: Arthropods (ants and cockroaches) beetles, spiders, centipedes, true bugs, crickets, and moths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/>
              <a:t>Predators: North American rat snakes, arboreal snakes, flying squirrels, and larger birds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Estimated population: 19,000 birds or 7,800 clusters</a:t>
            </a:r>
          </a:p>
          <a:p>
            <a:pPr marL="0" indent="0">
              <a:buSzPct val="105000"/>
              <a:buNone/>
            </a:pPr>
            <a:endParaRPr lang="en-US" sz="1200" dirty="0"/>
          </a:p>
          <a:p>
            <a:pPr marL="0" indent="0">
              <a:buSzPct val="105000"/>
              <a:buNone/>
            </a:pPr>
            <a:r>
              <a:rPr lang="en-US" sz="1200" dirty="0"/>
              <a:t>Federal status: Endangered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mall bird on a person's hand&#10;&#10;Description automatically generated with medium confidence">
            <a:extLst>
              <a:ext uri="{FF2B5EF4-FFF2-40B4-BE49-F238E27FC236}">
                <a16:creationId xmlns:a16="http://schemas.microsoft.com/office/drawing/2014/main" id="{D3AFA073-D283-D5FB-DDEE-7B2F6A37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406659"/>
            <a:ext cx="4000500" cy="300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B3BC-8F86-EFFA-AFE9-55015A3E9401}"/>
              </a:ext>
            </a:extLst>
          </p:cNvPr>
          <p:cNvSpPr txBox="1"/>
          <p:nvPr/>
        </p:nvSpPr>
        <p:spPr>
          <a:xfrm>
            <a:off x="5143500" y="4416559"/>
            <a:ext cx="381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Source: https://</a:t>
            </a:r>
            <a:r>
              <a:rPr lang="en-US" sz="1100" dirty="0" err="1">
                <a:latin typeface="Arial"/>
                <a:cs typeface="Arial"/>
              </a:rPr>
              <a:t>www.usgs.gov</a:t>
            </a:r>
            <a:r>
              <a:rPr lang="en-US" sz="1100" dirty="0">
                <a:latin typeface="Arial"/>
                <a:cs typeface="Arial"/>
              </a:rPr>
              <a:t>/media/images/red-cockaded-woodpecker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0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FA3F-C9AA-AFB6-4C67-E19C5A6B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Habitat range</a:t>
            </a:r>
          </a:p>
        </p:txBody>
      </p:sp>
      <p:pic>
        <p:nvPicPr>
          <p:cNvPr id="4" name="Google Shape;272;p40" descr="Map&#10;&#10;Description automatically generated">
            <a:extLst>
              <a:ext uri="{FF2B5EF4-FFF2-40B4-BE49-F238E27FC236}">
                <a16:creationId xmlns:a16="http://schemas.microsoft.com/office/drawing/2014/main" id="{EE67FDF7-65F9-F2AA-74A3-FE6DC66E4B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4626" t="21053" r="26246" b="8208"/>
          <a:stretch/>
        </p:blipFill>
        <p:spPr>
          <a:xfrm>
            <a:off x="5484869" y="1471327"/>
            <a:ext cx="3201931" cy="2992040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F0DF86-194E-9033-A707-2F102ACA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7288"/>
            <a:ext cx="4850296" cy="19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8AF5D-3036-BFEF-6981-8B97770AEFF3}"/>
              </a:ext>
            </a:extLst>
          </p:cNvPr>
          <p:cNvSpPr txBox="1"/>
          <p:nvPr/>
        </p:nvSpPr>
        <p:spPr>
          <a:xfrm>
            <a:off x="-1" y="4108078"/>
            <a:ext cx="4850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Source: http://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www.basic.ncsu.edu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ncgap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sppreport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/abnyf07060.html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F2CC0-F1B8-6EA8-69F9-4CB2CC8876E2}"/>
              </a:ext>
            </a:extLst>
          </p:cNvPr>
          <p:cNvSpPr txBox="1"/>
          <p:nvPr/>
        </p:nvSpPr>
        <p:spPr>
          <a:xfrm>
            <a:off x="5484869" y="4492799"/>
            <a:ext cx="32019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Source: Species Status Assessment Report For the Red-cockaded Woodpecker (Picoides borealis) </a:t>
            </a:r>
          </a:p>
        </p:txBody>
      </p:sp>
    </p:spTree>
    <p:extLst>
      <p:ext uri="{BB962C8B-B14F-4D97-AF65-F5344CB8AC3E}">
        <p14:creationId xmlns:p14="http://schemas.microsoft.com/office/powerpoint/2010/main" val="307848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2BAC-27EA-3A3A-DBE7-D781755D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49AB-A4A0-0305-BD47-EBDEB2EB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1479550"/>
            <a:ext cx="6184900" cy="3435350"/>
          </a:xfrm>
        </p:spPr>
        <p:txBody>
          <a:bodyPr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Surveyed cavity trees and recorded data using ArcGIS Field Maps from January to July</a:t>
            </a:r>
          </a:p>
          <a:p>
            <a:pPr marL="457200" lvl="0" indent="-301625" rtl="0"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Determine if the cavity is inactive or active   </a:t>
            </a:r>
            <a:endParaRPr lang="en-US" sz="1400" dirty="0">
              <a:solidFill>
                <a:srgbClr val="FF0000"/>
              </a:solidFill>
            </a:endParaRP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Measure diameter at breast height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Measure cavity height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Measure cavity aspect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Identify tree species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Assisted in the development of a presence-only prediction model in ArcGIS Pro to determine areas of suitable habitat for conducting transect surveys to locate new cavity trees</a:t>
            </a:r>
          </a:p>
          <a:p>
            <a:pPr marL="457200" lvl="0" indent="-301625" rtl="0"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Age stand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Stand type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Year since prescribed burning</a:t>
            </a:r>
          </a:p>
          <a:p>
            <a:pPr marL="457200" lvl="0" indent="-301625" rtl="0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Canopy cover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9E106-6806-14A0-D4D4-12CBF5F4F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74678"/>
            <a:ext cx="1746658" cy="39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42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2CDC-8C56-BCF6-4EE6-C5E33C90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12" y="502081"/>
            <a:ext cx="3008313" cy="8715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E089-0376-2F66-E254-AC9823432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212" y="1373619"/>
            <a:ext cx="3008313" cy="3518297"/>
          </a:xfrm>
        </p:spPr>
        <p:txBody>
          <a:bodyPr/>
          <a:lstStyle/>
          <a:p>
            <a:r>
              <a:rPr lang="en-US" sz="1400" dirty="0"/>
              <a:t>13% of the cavity trees were active during the 2022 season</a:t>
            </a:r>
          </a:p>
          <a:p>
            <a:pPr marL="457200" lvl="0" indent="-301625" rtl="0"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-US" sz="1400" dirty="0"/>
              <a:t>70.5% of active cavities were natural cavities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6D98AAE-00FE-AA5A-ED9F-6699F49443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255266"/>
              </p:ext>
            </p:extLst>
          </p:nvPr>
        </p:nvGraphicFramePr>
        <p:xfrm>
          <a:off x="4212152" y="689577"/>
          <a:ext cx="3691192" cy="2396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5FB5C97-62BD-416E-3B7C-1FF1122A3D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662180"/>
              </p:ext>
            </p:extLst>
          </p:nvPr>
        </p:nvGraphicFramePr>
        <p:xfrm>
          <a:off x="3428699" y="3070534"/>
          <a:ext cx="5258098" cy="1993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173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26E2-F481-BB99-B7E1-7D3FF440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9818FE4-0787-A8AB-A004-E86980F273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897187"/>
              </p:ext>
            </p:extLst>
          </p:nvPr>
        </p:nvGraphicFramePr>
        <p:xfrm>
          <a:off x="0" y="1862279"/>
          <a:ext cx="4572000" cy="219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044ED8-C366-AEB6-6A5A-95740D81E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37143"/>
              </p:ext>
            </p:extLst>
          </p:nvPr>
        </p:nvGraphicFramePr>
        <p:xfrm>
          <a:off x="4572000" y="1862279"/>
          <a:ext cx="4414520" cy="2190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5982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055-8F47-6FAA-65C0-45496709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F48163F-BCEC-9F64-F541-E63B598B0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92133"/>
              </p:ext>
            </p:extLst>
          </p:nvPr>
        </p:nvGraphicFramePr>
        <p:xfrm>
          <a:off x="4571999" y="1542987"/>
          <a:ext cx="4359349" cy="284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476191-2F99-7684-6D9F-8CF3ABEAEB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138527"/>
              </p:ext>
            </p:extLst>
          </p:nvPr>
        </p:nvGraphicFramePr>
        <p:xfrm>
          <a:off x="-18918" y="1465819"/>
          <a:ext cx="4590917" cy="292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579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EEEE-E1FE-5571-AC45-0E3F65A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6059"/>
            <a:ext cx="8229600" cy="80129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sz="3200" dirty="0"/>
              <a:t>resence-only m</a:t>
            </a:r>
            <a:r>
              <a:rPr lang="en-US" dirty="0"/>
              <a:t>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6C7DA-37F6-7AD0-35C7-DC78C9B7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6" y="1317349"/>
            <a:ext cx="5536096" cy="3582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0E558-B729-9769-7266-18CE15EFDF67}"/>
              </a:ext>
            </a:extLst>
          </p:cNvPr>
          <p:cNvSpPr txBox="1"/>
          <p:nvPr/>
        </p:nvSpPr>
        <p:spPr>
          <a:xfrm>
            <a:off x="5943600" y="1317348"/>
            <a:ext cx="3021496" cy="53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Discovered 10 new cavity trees in the Patsy Pond area </a:t>
            </a:r>
          </a:p>
        </p:txBody>
      </p:sp>
    </p:spTree>
    <p:extLst>
      <p:ext uri="{BB962C8B-B14F-4D97-AF65-F5344CB8AC3E}">
        <p14:creationId xmlns:p14="http://schemas.microsoft.com/office/powerpoint/2010/main" val="113388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A212-222F-5CF3-4FE2-B14151F7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Conclusion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18C2-DC3C-4E9F-CF31-C3E6800DB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 wrap="square" anchor="t">
            <a:normAutofit/>
          </a:bodyPr>
          <a:lstStyle/>
          <a:p>
            <a:pPr marL="155575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None/>
            </a:pPr>
            <a:r>
              <a:rPr lang="en-US" sz="1100" dirty="0"/>
              <a:t>We found RCWs prefer to occupy natural, west-facing cavities in longleaf pine trees</a:t>
            </a:r>
          </a:p>
          <a:p>
            <a:pPr marL="155575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None/>
            </a:pPr>
            <a:r>
              <a:rPr lang="en-US" sz="1100" dirty="0"/>
              <a:t>Cavity height preference ranged from 10-35 feet</a:t>
            </a:r>
          </a:p>
          <a:p>
            <a:pPr marL="155575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None/>
            </a:pPr>
            <a:r>
              <a:rPr lang="en-US" sz="1100" dirty="0"/>
              <a:t>Over 45% of surveyed cavities were inactive, 13% were active and 42% were undetermined, unknown or unsuitable</a:t>
            </a:r>
          </a:p>
          <a:p>
            <a:pPr marL="155575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None/>
            </a:pPr>
            <a:r>
              <a:rPr lang="en-US" sz="1100" dirty="0"/>
              <a:t>The spatial model predicted areas of suitable habitats that will be continued to be ground-</a:t>
            </a:r>
            <a:r>
              <a:rPr lang="en-US" sz="1100" dirty="0" err="1"/>
              <a:t>truthed</a:t>
            </a:r>
            <a:endParaRPr lang="en-US" sz="1100" dirty="0"/>
          </a:p>
          <a:p>
            <a:pPr marL="857250" lvl="1" indent="-301625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Font typeface="Arial" charset="0"/>
              <a:buChar char="●"/>
            </a:pPr>
            <a:r>
              <a:rPr lang="en-US" sz="1100" dirty="0"/>
              <a:t>Ten new cavity trees were discovered</a:t>
            </a:r>
          </a:p>
          <a:p>
            <a:pPr marL="155575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50"/>
              <a:buNone/>
            </a:pPr>
            <a:r>
              <a:rPr lang="en-US" sz="1100" dirty="0"/>
              <a:t>Data from this research project will be directly utilized in 2023 by resource managers to inform timber harvest plans and prescribed burning priorities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CB04D1B-D159-753D-E927-75EB90A99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11" t="11525" r="18964" b="17288"/>
          <a:stretch/>
        </p:blipFill>
        <p:spPr>
          <a:xfrm>
            <a:off x="5514233" y="1476377"/>
            <a:ext cx="2306533" cy="31182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115027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33101</TotalTime>
  <Words>1059</Words>
  <Application>Microsoft Macintosh PowerPoint</Application>
  <PresentationFormat>On-screen Show (16:9)</PresentationFormat>
  <Paragraphs>118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NCStateU-horizontal-left-logo</vt:lpstr>
      <vt:lpstr>Assessing habitat and cavity preferences of Red-cockaded Woodpeckers on the Croatan National Forest</vt:lpstr>
      <vt:lpstr>Background</vt:lpstr>
      <vt:lpstr>Habitat range</vt:lpstr>
      <vt:lpstr>Methods </vt:lpstr>
      <vt:lpstr>Results</vt:lpstr>
      <vt:lpstr>Results</vt:lpstr>
      <vt:lpstr>Results</vt:lpstr>
      <vt:lpstr>Presence-only model</vt:lpstr>
      <vt:lpstr>Conclusion  </vt:lpstr>
      <vt:lpstr>References </vt:lpstr>
      <vt:lpstr>Acknowledgments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Cockaded Woodpeckers</dc:title>
  <dc:creator>Tani Valdez Rivas</dc:creator>
  <cp:lastModifiedBy>Tani Valdez Rivas</cp:lastModifiedBy>
  <cp:revision>3</cp:revision>
  <dcterms:created xsi:type="dcterms:W3CDTF">2022-11-07T16:51:16Z</dcterms:created>
  <dcterms:modified xsi:type="dcterms:W3CDTF">2022-12-03T02:53:14Z</dcterms:modified>
</cp:coreProperties>
</file>